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9" r:id="rId6"/>
    <p:sldId id="270" r:id="rId7"/>
    <p:sldId id="271" r:id="rId8"/>
    <p:sldId id="258" r:id="rId9"/>
    <p:sldId id="262" r:id="rId10"/>
    <p:sldId id="263" r:id="rId11"/>
    <p:sldId id="259" r:id="rId12"/>
    <p:sldId id="272" r:id="rId13"/>
    <p:sldId id="264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ibel, Gretchen Anne-Marie" initials="SGA" lastIdx="1" clrIdx="0">
    <p:extLst>
      <p:ext uri="{19B8F6BF-5375-455C-9EA6-DF929625EA0E}">
        <p15:presenceInfo xmlns:p15="http://schemas.microsoft.com/office/powerpoint/2012/main" userId="S::g368s862@home.ku.edu::fd333e08-71e8-49c0-95cc-76cb4bcff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4T14:06:50.699" idx="1">
    <p:pos x="7091" y="3285"/>
    <p:text>Should we include an I-Connect reference too?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5D37A-ABDA-435C-9F3D-C6640094AF8C}" type="datetimeFigureOut">
              <a:rPr lang="en-US" smtClean="0"/>
              <a:t>11/8/19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5F454-40AC-4F18-BC6D-5EF6C2AA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THESE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5F454-40AC-4F18-BC6D-5EF6C2AA3F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1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3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1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0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6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4243-7643-45C1-BF75-9DB81B9D2E9A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64B93-95C3-46E7-A43F-3BF1F7BCF3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58D640-F16A-2E4A-B969-FA0CFA87CA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900"/>
            <a:ext cx="12192000" cy="56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2ED44-494A-7B4A-AFE2-FBE721C98B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288" y="0"/>
            <a:ext cx="3036711" cy="189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26" y="1214438"/>
            <a:ext cx="9144000" cy="2387600"/>
          </a:xfrm>
        </p:spPr>
        <p:txBody>
          <a:bodyPr/>
          <a:lstStyle/>
          <a:p>
            <a:r>
              <a:rPr lang="en-US" dirty="0"/>
              <a:t>Using I-Connect as a Self Monitoring Intervention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5026"/>
            <a:ext cx="9144000" cy="1655762"/>
          </a:xfrm>
        </p:spPr>
        <p:txBody>
          <a:bodyPr/>
          <a:lstStyle/>
          <a:p>
            <a:r>
              <a:rPr lang="en-US" dirty="0"/>
              <a:t>I-Connect Team </a:t>
            </a:r>
          </a:p>
          <a:p>
            <a:r>
              <a:rPr lang="en-US" dirty="0"/>
              <a:t>Juniper Gardens Children’s Project</a:t>
            </a:r>
          </a:p>
          <a:p>
            <a:r>
              <a:rPr lang="en-US" dirty="0"/>
              <a:t>University of Kansas 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FEEFEE-5E9C-3746-9736-5A8E01A580DB}"/>
              </a:ext>
            </a:extLst>
          </p:cNvPr>
          <p:cNvCxnSpPr/>
          <p:nvPr/>
        </p:nvCxnSpPr>
        <p:spPr>
          <a:xfrm>
            <a:off x="1088858" y="3902075"/>
            <a:ext cx="8398042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91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5" y="154112"/>
            <a:ext cx="7328167" cy="1171451"/>
          </a:xfrm>
        </p:spPr>
        <p:txBody>
          <a:bodyPr/>
          <a:lstStyle/>
          <a:p>
            <a:r>
              <a:rPr lang="en-US" dirty="0"/>
              <a:t>Choosing the best interval: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79C3E9-9465-8246-AB5B-DBB08A31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513" y="1326580"/>
            <a:ext cx="5157787" cy="429696"/>
          </a:xfrm>
        </p:spPr>
        <p:txBody>
          <a:bodyPr/>
          <a:lstStyle/>
          <a:p>
            <a:r>
              <a:rPr lang="en-US" dirty="0"/>
              <a:t>Variable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6C8E3A-3A61-AD4A-8392-205AFE71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815446"/>
            <a:ext cx="5160963" cy="43902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prompt will be delivered at varying intervals that average out to a certain amount of time.</a:t>
            </a:r>
          </a:p>
          <a:p>
            <a:pPr lvl="1"/>
            <a:r>
              <a:rPr lang="en-US" dirty="0"/>
              <a:t>Example: 30 Second variable prompt could occur at 20 sec, 25 second, 30 seconds, 35 seconds</a:t>
            </a:r>
          </a:p>
          <a:p>
            <a:r>
              <a:rPr lang="en-US" dirty="0"/>
              <a:t>Variable schedules will generally support the best improvements as they help prevent the individual from predicting when they will be prompted.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AEBB17-1509-6946-BF48-06534347C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299767"/>
            <a:ext cx="5183188" cy="434458"/>
          </a:xfrm>
        </p:spPr>
        <p:txBody>
          <a:bodyPr/>
          <a:lstStyle/>
          <a:p>
            <a:r>
              <a:rPr lang="en-US" dirty="0"/>
              <a:t>Fixed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9E68E9-7652-E045-A347-B9DF9CE04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815446"/>
            <a:ext cx="5160964" cy="40917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prompt will be delivered at fixed intervals</a:t>
            </a:r>
          </a:p>
          <a:p>
            <a:pPr lvl="1"/>
            <a:r>
              <a:rPr lang="en-US" dirty="0"/>
              <a:t>Example: a 15 minute prompt would occur exactly every 15 minutes. </a:t>
            </a:r>
            <a:endParaRPr lang="en-US" dirty="0">
              <a:cs typeface="Calibri"/>
            </a:endParaRPr>
          </a:p>
          <a:p>
            <a:r>
              <a:rPr lang="en-US" dirty="0"/>
              <a:t>Fixed schedules are better suited to larger intervals and can be used to align with scheduled activities or transitions in the classroom. </a:t>
            </a:r>
          </a:p>
        </p:txBody>
      </p:sp>
    </p:spTree>
    <p:extLst>
      <p:ext uri="{BB962C8B-B14F-4D97-AF65-F5344CB8AC3E}">
        <p14:creationId xmlns:p14="http://schemas.microsoft.com/office/powerpoint/2010/main" val="249025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Set a Performance Goal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Consider what peers' performance look like, set a goal that is similar to that. </a:t>
            </a:r>
          </a:p>
          <a:p>
            <a:r>
              <a:rPr lang="en-US" dirty="0"/>
              <a:t>If it is difficult to set a goal, have the student use I-Connect first to see what their baseline is. </a:t>
            </a:r>
          </a:p>
          <a:p>
            <a:pPr lvl="1"/>
            <a:r>
              <a:rPr lang="en-US" dirty="0"/>
              <a:t>Move the goal up incrementally each week if necessary. </a:t>
            </a:r>
          </a:p>
          <a:p>
            <a:r>
              <a:rPr lang="en-US" dirty="0"/>
              <a:t>If the student’s current performance is drastically different than their peers, set a goal for their current performance or a little below to build momentum, and gradually increase the goal weekly as they experience success. </a:t>
            </a:r>
          </a:p>
        </p:txBody>
      </p:sp>
    </p:spTree>
    <p:extLst>
      <p:ext uri="{BB962C8B-B14F-4D97-AF65-F5344CB8AC3E}">
        <p14:creationId xmlns:p14="http://schemas.microsoft.com/office/powerpoint/2010/main" val="42333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F042-1D1F-1A46-9B7B-62425A5B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7651"/>
            <a:ext cx="10515600" cy="1325563"/>
          </a:xfrm>
        </p:spPr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8392C-A85E-5040-8B8B-FDA4B4D3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5231"/>
            <a:ext cx="10515600" cy="3421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Davis, J. L., Mason, B. A., Davis, H. S., Mason, R. A., &amp; Crutchfield, S. A. (2016). Self-monitoring interventions for students with ASD: A meta-analysis of school-based research. </a:t>
            </a:r>
            <a:r>
              <a:rPr lang="en-US" sz="1600" i="1" dirty="0"/>
              <a:t>Review Journal of Autism and Developmental Disorders</a:t>
            </a:r>
            <a:r>
              <a:rPr lang="en-US" sz="1600" dirty="0"/>
              <a:t>, </a:t>
            </a:r>
            <a:r>
              <a:rPr lang="en-US" sz="1600" i="1" dirty="0"/>
              <a:t>3</a:t>
            </a:r>
            <a:r>
              <a:rPr lang="en-US" sz="1600" dirty="0"/>
              <a:t>(3), 196-208.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005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24BD-FF4E-F941-BB99-8451EB14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Self Monitoring with I-Connect </a:t>
            </a:r>
            <a:br>
              <a:rPr lang="en-US" dirty="0"/>
            </a:br>
            <a:r>
              <a:rPr lang="en-US" dirty="0"/>
              <a:t>in 4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7A052-BE7B-5B48-BF6B-851C3EFC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Select the target behavior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Select a prompt to remind the student to monitor their behavior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Select an interval to determine how often the student will be prompted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Set a goal for the student to achieve </a:t>
            </a:r>
          </a:p>
          <a:p>
            <a:pPr marL="0" indent="0" algn="r">
              <a:buNone/>
            </a:pPr>
            <a:r>
              <a:rPr lang="en-US" dirty="0"/>
              <a:t>(adapted from Davis et al., 2016)</a:t>
            </a:r>
          </a:p>
        </p:txBody>
      </p:sp>
    </p:spTree>
    <p:extLst>
      <p:ext uri="{BB962C8B-B14F-4D97-AF65-F5344CB8AC3E}">
        <p14:creationId xmlns:p14="http://schemas.microsoft.com/office/powerpoint/2010/main" val="375603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1548-65E9-BE48-BF3E-D01F064B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642937"/>
            <a:ext cx="10515600" cy="1325563"/>
          </a:xfrm>
        </p:spPr>
        <p:txBody>
          <a:bodyPr/>
          <a:lstStyle/>
          <a:p>
            <a:r>
              <a:rPr lang="en-US" dirty="0"/>
              <a:t>Step 1: Select the target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1DDF-9A34-6D45-A369-944930BA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3" y="19685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Prioritize a behavior that will have the greatest impact on the student’s success </a:t>
            </a:r>
          </a:p>
          <a:p>
            <a:endParaRPr lang="en-US" sz="3600" dirty="0"/>
          </a:p>
          <a:p>
            <a:r>
              <a:rPr lang="en-US" sz="3600" dirty="0"/>
              <a:t>Focus on what the student should be doing, instead of what they shouldn’t be doing.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Select a behavior that is meaningful to the student and is one they are willing to change. </a:t>
            </a:r>
          </a:p>
        </p:txBody>
      </p:sp>
    </p:spTree>
    <p:extLst>
      <p:ext uri="{BB962C8B-B14F-4D97-AF65-F5344CB8AC3E}">
        <p14:creationId xmlns:p14="http://schemas.microsoft.com/office/powerpoint/2010/main" val="150619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65125"/>
            <a:ext cx="11778343" cy="1325563"/>
          </a:xfrm>
        </p:spPr>
        <p:txBody>
          <a:bodyPr>
            <a:normAutofit/>
          </a:bodyPr>
          <a:lstStyle/>
          <a:p>
            <a:r>
              <a:rPr lang="en-US" dirty="0"/>
              <a:t>So Many Behaviors To  Target…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 dirty="0"/>
              <a:t>HOW TO CHOOSE WHAT TO START WITH OR WHAT TO MONITOR</a:t>
            </a:r>
          </a:p>
          <a:p>
            <a:r>
              <a:rPr lang="en-US" dirty="0"/>
              <a:t>One strategy is to identify the behavior that you think </a:t>
            </a:r>
            <a:r>
              <a:rPr lang="en-US" b="1" u="sng" dirty="0"/>
              <a:t>will make the biggest difference</a:t>
            </a:r>
            <a:r>
              <a:rPr lang="en-US" dirty="0"/>
              <a:t> for the student</a:t>
            </a:r>
          </a:p>
          <a:p>
            <a:pPr lvl="1"/>
            <a:r>
              <a:rPr lang="en-US" dirty="0"/>
              <a:t>e.g., Being Engaged (they are more likely to be appropriate and understand what is going on if they are engaged)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One strategy is to identify the behavior that you think that the student will </a:t>
            </a:r>
            <a:r>
              <a:rPr lang="en-US" b="1" u="sng" dirty="0"/>
              <a:t>most likely have success with first </a:t>
            </a:r>
          </a:p>
          <a:p>
            <a:pPr lvl="1"/>
            <a:r>
              <a:rPr lang="en-US" dirty="0"/>
              <a:t>e.g., Student monitors the more basic skill of using polite words before monitoring the more complex skill of being engaged or productive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0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Select a Prompt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7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I-Connect Citizenship Categories: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EB0401-5400-6343-87FA-CD478BCD4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08368"/>
              </p:ext>
            </p:extLst>
          </p:nvPr>
        </p:nvGraphicFramePr>
        <p:xfrm>
          <a:off x="838200" y="2082031"/>
          <a:ext cx="10329810" cy="38935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82011">
                  <a:extLst>
                    <a:ext uri="{9D8B030D-6E8A-4147-A177-3AD203B41FA5}">
                      <a16:colId xmlns:a16="http://schemas.microsoft.com/office/drawing/2014/main" val="524735543"/>
                    </a:ext>
                  </a:extLst>
                </a:gridCol>
                <a:gridCol w="3861794">
                  <a:extLst>
                    <a:ext uri="{9D8B030D-6E8A-4147-A177-3AD203B41FA5}">
                      <a16:colId xmlns:a16="http://schemas.microsoft.com/office/drawing/2014/main" val="3577688011"/>
                    </a:ext>
                  </a:extLst>
                </a:gridCol>
                <a:gridCol w="4286005">
                  <a:extLst>
                    <a:ext uri="{9D8B030D-6E8A-4147-A177-3AD203B41FA5}">
                      <a16:colId xmlns:a16="http://schemas.microsoft.com/office/drawing/2014/main" val="2196640808"/>
                    </a:ext>
                  </a:extLst>
                </a:gridCol>
              </a:tblGrid>
              <a:tr h="5385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Definition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Example Prompts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391648"/>
                  </a:ext>
                </a:extLst>
              </a:tr>
              <a:tr h="931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Engagement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Behaviors related to the student's attention and focus on  the directed task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Are you on task?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Are you paying attention?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Are your eyes on the lesson?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249482"/>
                  </a:ext>
                </a:extLst>
              </a:tr>
              <a:tr h="1211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Appropriateness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Behaviors related to engaging in socially appropriate behavior in the school, home or community context.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Are you appropriate?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Are your hands calm?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Are you using your materials for work?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2416"/>
                  </a:ext>
                </a:extLst>
              </a:tr>
              <a:tr h="1211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Comprehension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Behaviors related to accessing assistance to clarify directions or gaining more information/support.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 you understand?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 you have any questions?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 you need help?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2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4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16" y="259492"/>
            <a:ext cx="10515600" cy="1325563"/>
          </a:xfrm>
        </p:spPr>
        <p:txBody>
          <a:bodyPr/>
          <a:lstStyle/>
          <a:p>
            <a:r>
              <a:rPr lang="en-US" dirty="0"/>
              <a:t>When selecting Prompts to Monitor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2" t="13796" r="70082" b="8908"/>
          <a:stretch/>
        </p:blipFill>
        <p:spPr>
          <a:xfrm>
            <a:off x="1695326" y="1302488"/>
            <a:ext cx="9423648" cy="5096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257" y="3551032"/>
            <a:ext cx="4071260" cy="881867"/>
          </a:xfrm>
          <a:prstGeom prst="rect">
            <a:avLst/>
          </a:prstGeom>
        </p:spPr>
      </p:pic>
      <p:sp>
        <p:nvSpPr>
          <p:cNvPr id="3" name="Line Callout 1 2">
            <a:extLst>
              <a:ext uri="{FF2B5EF4-FFF2-40B4-BE49-F238E27FC236}">
                <a16:creationId xmlns:a16="http://schemas.microsoft.com/office/drawing/2014/main" id="{8F193D28-15A2-3F4C-B3C0-C6AB30972372}"/>
              </a:ext>
            </a:extLst>
          </p:cNvPr>
          <p:cNvSpPr/>
          <p:nvPr/>
        </p:nvSpPr>
        <p:spPr>
          <a:xfrm>
            <a:off x="6407150" y="2374464"/>
            <a:ext cx="4485503" cy="1311831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custom prompt can be entered in. Be sure to phrase the prompted in positive, simple and meaningful way. </a:t>
            </a:r>
          </a:p>
        </p:txBody>
      </p:sp>
    </p:spTree>
    <p:extLst>
      <p:ext uri="{BB962C8B-B14F-4D97-AF65-F5344CB8AC3E}">
        <p14:creationId xmlns:p14="http://schemas.microsoft.com/office/powerpoint/2010/main" val="337241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	 Prompts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81" y="1368425"/>
            <a:ext cx="10171670" cy="4351338"/>
          </a:xfrm>
        </p:spPr>
        <p:txBody>
          <a:bodyPr>
            <a:normAutofit/>
          </a:bodyPr>
          <a:lstStyle/>
          <a:p>
            <a:r>
              <a:rPr lang="en-US" dirty="0"/>
              <a:t>Prompts should be positively stated &amp; simple</a:t>
            </a:r>
          </a:p>
          <a:p>
            <a:pPr marL="457200" lvl="1" indent="0">
              <a:buNone/>
            </a:pPr>
            <a:r>
              <a:rPr lang="en-US" sz="2000" u="sng" dirty="0"/>
              <a:t>Examples</a:t>
            </a:r>
            <a:r>
              <a:rPr lang="en-US" sz="2000" dirty="0"/>
              <a:t>:					</a:t>
            </a:r>
            <a:r>
              <a:rPr lang="en-US" sz="2000" u="sng" dirty="0" err="1"/>
              <a:t>Nonexamples</a:t>
            </a:r>
            <a:r>
              <a:rPr lang="en-US" sz="2000" dirty="0"/>
              <a:t>:</a:t>
            </a:r>
          </a:p>
          <a:p>
            <a:pPr marL="457200" lvl="1" indent="0">
              <a:buNone/>
            </a:pPr>
            <a:r>
              <a:rPr lang="en-US" sz="2000" dirty="0"/>
              <a:t>Are you working?   	                       Vs                     Are you not-working?</a:t>
            </a:r>
          </a:p>
          <a:p>
            <a:pPr marL="457200" lvl="1" indent="0">
              <a:buNone/>
            </a:pPr>
            <a:r>
              <a:rPr lang="en-US" sz="2000" dirty="0"/>
              <a:t>Are you being appropriate?              Vs  	               Are your hands in your pants?</a:t>
            </a:r>
          </a:p>
          <a:p>
            <a:pPr marL="457200" lvl="1" indent="0">
              <a:buNone/>
            </a:pPr>
            <a:r>
              <a:rPr lang="en-US" sz="2000" dirty="0"/>
              <a:t>Do you understand?	                       Vs 	               Are you lost?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Prompts should be meaningful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sz="2000" u="sng" dirty="0"/>
              <a:t>Examples</a:t>
            </a:r>
            <a:r>
              <a:rPr lang="en-US" sz="2000" dirty="0"/>
              <a:t>:					</a:t>
            </a:r>
            <a:r>
              <a:rPr lang="en-US" sz="2000" u="sng" dirty="0"/>
              <a:t>Nonexamples</a:t>
            </a:r>
            <a:r>
              <a:rPr lang="en-US" sz="2000" dirty="0"/>
              <a:t>:</a:t>
            </a:r>
          </a:p>
          <a:p>
            <a:pPr marL="457200" lvl="1" indent="0">
              <a:buNone/>
            </a:pPr>
            <a:r>
              <a:rPr lang="en-US" sz="2000" dirty="0"/>
              <a:t>Are you paying attention?   	       Vs                     Are you doing what your teacher says?</a:t>
            </a:r>
          </a:p>
          <a:p>
            <a:pPr marL="457200" lvl="1" indent="0">
              <a:buNone/>
            </a:pPr>
            <a:r>
              <a:rPr lang="en-US" sz="2000" dirty="0"/>
              <a:t>Are your hands calm?                        Vs  	                Are you stimming?</a:t>
            </a:r>
          </a:p>
          <a:p>
            <a:pPr marL="457200" lvl="1" indent="0">
              <a:buNone/>
            </a:pPr>
            <a:r>
              <a:rPr lang="en-US" sz="2000" dirty="0"/>
              <a:t>Do you have any questions?	       Vs 	                Are you lost?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624" y="1070217"/>
            <a:ext cx="10588434" cy="1062644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Although all 3 Could be Used, </a:t>
            </a:r>
            <a:br>
              <a:rPr lang="en-US" dirty="0"/>
            </a:br>
            <a:r>
              <a:rPr lang="en-US" dirty="0"/>
              <a:t>We Recommend Only Selecting Only</a:t>
            </a:r>
            <a:br>
              <a:rPr lang="en-US" dirty="0"/>
            </a:br>
            <a:r>
              <a:rPr lang="en-US" dirty="0"/>
              <a:t>One Prompt to Monitor.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278CEA2C-C8BC-0D46-9804-440828652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76" y="2489329"/>
            <a:ext cx="2928114" cy="2928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530" y="2397214"/>
            <a:ext cx="7616994" cy="35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 </a:t>
            </a:r>
          </a:p>
          <a:p>
            <a:pPr marL="0" indent="0">
              <a:buNone/>
            </a:pPr>
            <a:r>
              <a:rPr lang="en-US" dirty="0"/>
              <a:t>Because targeting 1 specific skill on behavior to monitor typically allows an individual to focus on that skill or behavior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Increase Accuracy of Monitoring	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Target Improvement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Success </a:t>
            </a:r>
          </a:p>
        </p:txBody>
      </p:sp>
    </p:spTree>
    <p:extLst>
      <p:ext uri="{BB962C8B-B14F-4D97-AF65-F5344CB8AC3E}">
        <p14:creationId xmlns:p14="http://schemas.microsoft.com/office/powerpoint/2010/main" val="173282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B17E-F461-AA41-821E-622D46C5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Select an Interval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F127-2D48-1D42-9B42-AF977B81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interval refers to how often the student will see the prompt. </a:t>
            </a:r>
          </a:p>
          <a:p>
            <a:r>
              <a:rPr lang="en-US" dirty="0"/>
              <a:t>It’s best to start with a smaller interval (more frequent prompts), this will help to build momentum. </a:t>
            </a:r>
          </a:p>
          <a:p>
            <a:r>
              <a:rPr lang="en-US" dirty="0"/>
              <a:t>Before selecting the interval, observe the student to see how long they can maintain the target behavior, set the first interval a little below this. </a:t>
            </a:r>
          </a:p>
          <a:p>
            <a:pPr lvl="1"/>
            <a:r>
              <a:rPr lang="en-US" dirty="0"/>
              <a:t>For example if a student is typically able to focus for 5 minutes, set the first interval for 4 minutes and 30 seconds.</a:t>
            </a:r>
          </a:p>
          <a:p>
            <a:pPr lvl="1"/>
            <a:r>
              <a:rPr lang="en-US" dirty="0"/>
              <a:t>This will start the student off with a high likelihood of success. </a:t>
            </a:r>
          </a:p>
        </p:txBody>
      </p:sp>
    </p:spTree>
    <p:extLst>
      <p:ext uri="{BB962C8B-B14F-4D97-AF65-F5344CB8AC3E}">
        <p14:creationId xmlns:p14="http://schemas.microsoft.com/office/powerpoint/2010/main" val="85563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B43A72494E7429F34AD186332EB7A" ma:contentTypeVersion="11" ma:contentTypeDescription="Create a new document." ma:contentTypeScope="" ma:versionID="7760b1450572b1d8639e140df9646054">
  <xsd:schema xmlns:xsd="http://www.w3.org/2001/XMLSchema" xmlns:xs="http://www.w3.org/2001/XMLSchema" xmlns:p="http://schemas.microsoft.com/office/2006/metadata/properties" xmlns:ns2="53def6e0-9f2b-482a-be8c-ca0c55ef0499" xmlns:ns3="0941271a-0c03-48c9-8957-97943dc18aaf" targetNamespace="http://schemas.microsoft.com/office/2006/metadata/properties" ma:root="true" ma:fieldsID="544ac667f5465132090117d31538712d" ns2:_="" ns3:_="">
    <xsd:import namespace="53def6e0-9f2b-482a-be8c-ca0c55ef0499"/>
    <xsd:import namespace="0941271a-0c03-48c9-8957-97943dc18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ef6e0-9f2b-482a-be8c-ca0c55ef0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271a-0c03-48c9-8957-97943dc18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4661A1-FC0A-4891-9DF4-9C64B1D164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ef6e0-9f2b-482a-be8c-ca0c55ef0499"/>
    <ds:schemaRef ds:uri="0941271a-0c03-48c9-8957-97943dc18a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0CC96E-DB9E-4C12-B9F1-82290EF3C3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CD8CF3-B076-4E50-A279-933FD375E957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3def6e0-9f2b-482a-be8c-ca0c55ef0499"/>
    <ds:schemaRef ds:uri="http://purl.org/dc/terms/"/>
    <ds:schemaRef ds:uri="http://purl.org/dc/elements/1.1/"/>
    <ds:schemaRef ds:uri="0941271a-0c03-48c9-8957-97943dc18aaf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906</Words>
  <Application>Microsoft Macintosh PowerPoint</Application>
  <PresentationFormat>Widescreen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Using I-Connect as a Self Monitoring Intervention</vt:lpstr>
      <vt:lpstr>Self Monitoring with I-Connect  in 4 Steps:</vt:lpstr>
      <vt:lpstr>Step 1: Select the target behavior</vt:lpstr>
      <vt:lpstr>So Many Behaviors To  Target…</vt:lpstr>
      <vt:lpstr>Step 2: Select a Prompt  </vt:lpstr>
      <vt:lpstr>When selecting Prompts to Monitor</vt:lpstr>
      <vt:lpstr>Customizing  Prompts </vt:lpstr>
      <vt:lpstr>Although all 3 Could be Used,  We Recommend Only Selecting Only One Prompt to Monitor.</vt:lpstr>
      <vt:lpstr>Step 3: Select an Interval </vt:lpstr>
      <vt:lpstr>Choosing the best interval:</vt:lpstr>
      <vt:lpstr>Step 4: Set a Performance Goal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I-Connect as a Self Monitoring Intervention</dc:title>
  <dc:creator>Scheibel, Gretchen Anne-Marie</dc:creator>
  <cp:lastModifiedBy>Mullenix, Kajsa Elizabeth</cp:lastModifiedBy>
  <cp:revision>43</cp:revision>
  <dcterms:created xsi:type="dcterms:W3CDTF">2019-10-24T19:29:57Z</dcterms:created>
  <dcterms:modified xsi:type="dcterms:W3CDTF">2019-11-08T18:00:45Z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0x010100CC8B43A72494E7429F34AD186332EB7A</vt:lpwstr>
  </property>
</Properties>
</file>